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ytuł i pod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 txBox="1"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12" name="Treść - poziom 1…"/>
          <p:cNvSpPr txBox="1"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anek Jabłonka"/>
          <p:cNvSpPr txBox="1"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–Janek Jabłonka</a:t>
            </a:r>
          </a:p>
        </p:txBody>
      </p:sp>
      <p:sp>
        <p:nvSpPr>
          <p:cNvPr id="94" name="„Wpisz tu cytat.”"/>
          <p:cNvSpPr txBox="1"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„Wpisz tu cytat.”</a:t>
            </a:r>
          </a:p>
        </p:txBody>
      </p:sp>
      <p:sp>
        <p:nvSpPr>
          <p:cNvPr id="95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Obrazek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djęcie (pozio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razek"/>
          <p:cNvSpPr/>
          <p:nvPr>
            <p:ph type="pic" idx="13"/>
          </p:nvPr>
        </p:nvSpPr>
        <p:spPr>
          <a:xfrm>
            <a:off x="1346200" y="520700"/>
            <a:ext cx="10388600" cy="58602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kst tytułowy"/>
          <p:cNvSpPr txBox="1"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22" name="Treść - poziom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ytuł (na środk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kst tytułowy"/>
          <p:cNvSpPr txBox="1"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3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razek"/>
          <p:cNvSpPr/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kst tytułowy"/>
          <p:cNvSpPr txBox="1"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40" name="Treść - poziom 1…"/>
          <p:cNvSpPr txBox="1"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ytuł (na gór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49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57" name="Treść - poziom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ytuł i punktor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razek"/>
          <p:cNvSpPr/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67" name="Treść - poziom 1…"/>
          <p:cNvSpPr txBox="1"/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8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reść - poziom 1…"/>
          <p:cNvSpPr txBox="1"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Obrazek"/>
          <p:cNvSpPr/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 txBox="1"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Tekst tytułowy</a:t>
            </a:r>
          </a:p>
        </p:txBody>
      </p:sp>
      <p:sp>
        <p:nvSpPr>
          <p:cNvPr id="3" name="Numer slajdu"/>
          <p:cNvSpPr txBox="1"/>
          <p:nvPr>
            <p:ph type="sldNum" sz="quarter" idx="2"/>
          </p:nvPr>
        </p:nvSpPr>
        <p:spPr>
          <a:xfrm>
            <a:off x="6324599" y="9270999"/>
            <a:ext cx="342901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Treść - poziom 1…"/>
          <p:cNvSpPr txBox="1"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4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5.jpeg"/><Relationship Id="rId14" Type="http://schemas.openxmlformats.org/officeDocument/2006/relationships/image" Target="../media/image15.png"/><Relationship Id="rId15" Type="http://schemas.openxmlformats.org/officeDocument/2006/relationships/image" Target="../media/image1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ykorzystanie sztucznych sieci neuronowych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anchor="ctr"/>
          <a:lstStyle/>
          <a:p>
            <a:pPr defTabSz="457200">
              <a:lnSpc>
                <a:spcPts val="7900"/>
              </a:lnSpc>
              <a:defRPr cap="none">
                <a:solidFill>
                  <a:srgbClr val="000000"/>
                </a:solidFill>
              </a:defRPr>
            </a:pPr>
            <a:r>
              <a:t>Wykorzystanie sztucznych sieci neuronowych </a:t>
            </a:r>
          </a:p>
          <a:p>
            <a:pPr defTabSz="457200">
              <a:lnSpc>
                <a:spcPts val="7900"/>
              </a:lnSpc>
              <a:defRPr cap="none">
                <a:solidFill>
                  <a:srgbClr val="000000"/>
                </a:solidFill>
              </a:defRPr>
            </a:pPr>
            <a:r>
              <a:t>do analizy obrazów</a:t>
            </a:r>
          </a:p>
        </p:txBody>
      </p:sp>
      <p:sp>
        <p:nvSpPr>
          <p:cNvPr id="120" name="Autor: Wojciech Ozimek…"/>
          <p:cNvSpPr txBox="1"/>
          <p:nvPr>
            <p:ph type="subTitle" sz="quarter" idx="1"/>
          </p:nvPr>
        </p:nvSpPr>
        <p:spPr>
          <a:xfrm>
            <a:off x="355600" y="6972300"/>
            <a:ext cx="12293600" cy="1295400"/>
          </a:xfrm>
          <a:prstGeom prst="rect">
            <a:avLst/>
          </a:prstGeom>
        </p:spPr>
        <p:txBody>
          <a:bodyPr/>
          <a:lstStyle/>
          <a:p>
            <a:pPr/>
            <a:r>
              <a:t>Autor: Wojciech Ozimek</a:t>
            </a:r>
          </a:p>
          <a:p>
            <a:pPr/>
            <a:r>
              <a:t>Promotor: prof. dr hab. Piotr Białas</a:t>
            </a:r>
          </a:p>
        </p:txBody>
      </p:sp>
      <p:sp>
        <p:nvSpPr>
          <p:cNvPr id="121" name="Numer slajdu"/>
          <p:cNvSpPr txBox="1"/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ierwszy model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2">
              <a:defRPr cap="none"/>
            </a:pPr>
            <a:r>
              <a:t>Pierwszy model</a:t>
            </a:r>
          </a:p>
        </p:txBody>
      </p:sp>
      <p:pic>
        <p:nvPicPr>
          <p:cNvPr id="181" name="Zrzut ekranu 2018-04-02 o 18.29.19.png" descr="Zrzut ekranu 2018-04-02 o 18.29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5482" y="1975079"/>
            <a:ext cx="5061271" cy="3390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Zrzut ekranu 2018-04-02 o 18.29.30.png" descr="Zrzut ekranu 2018-04-02 o 18.29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5482" y="5791456"/>
            <a:ext cx="5061271" cy="346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Zrzut ekranu 2018-04-02 o 18.35.12.png" descr="Zrzut ekranu 2018-04-02 o 18.35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2619" y="7351051"/>
            <a:ext cx="2133601" cy="92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Zrzut ekranu 2018-04-02 o 18.29.06.png" descr="Zrzut ekranu 2018-04-02 o 18.29.0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2069" y="3041650"/>
            <a:ext cx="3314701" cy="444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Wyniki"/>
          <p:cNvSpPr txBox="1"/>
          <p:nvPr/>
        </p:nvSpPr>
        <p:spPr>
          <a:xfrm>
            <a:off x="2220317" y="2110316"/>
            <a:ext cx="135820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Wyniki</a:t>
            </a:r>
          </a:p>
        </p:txBody>
      </p:sp>
      <p:sp>
        <p:nvSpPr>
          <p:cNvPr id="186" name="Skąd taki błąd?…"/>
          <p:cNvSpPr txBox="1"/>
          <p:nvPr/>
        </p:nvSpPr>
        <p:spPr>
          <a:xfrm>
            <a:off x="1487971" y="5809756"/>
            <a:ext cx="2822898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Skąd taki błąd?</a:t>
            </a:r>
          </a:p>
          <a:p>
            <a:pPr/>
          </a:p>
          <a:p>
            <a:pPr>
              <a:defRPr sz="2700"/>
            </a:pPr>
            <a:r>
              <a:t>Softmax</a:t>
            </a: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  <a:r>
              <a:t>-log(0.167) = 1.79</a:t>
            </a:r>
          </a:p>
        </p:txBody>
      </p:sp>
      <p:sp>
        <p:nvSpPr>
          <p:cNvPr id="187" name="Numer slajdu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Jak udoskonalić zbiór danych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Jak udoskonalić zbiór danych</a:t>
            </a:r>
          </a:p>
        </p:txBody>
      </p:sp>
      <p:sp>
        <p:nvSpPr>
          <p:cNvPr id="190" name="8 kości…"/>
          <p:cNvSpPr txBox="1"/>
          <p:nvPr>
            <p:ph type="subTitle" sz="quarter" idx="1"/>
          </p:nvPr>
        </p:nvSpPr>
        <p:spPr>
          <a:xfrm>
            <a:off x="7920170" y="2293540"/>
            <a:ext cx="4339564" cy="5166520"/>
          </a:xfrm>
          <a:prstGeom prst="rect">
            <a:avLst/>
          </a:prstGeom>
        </p:spPr>
        <p:txBody>
          <a:bodyPr/>
          <a:lstStyle/>
          <a:p>
            <a:pPr algn="l">
              <a:defRPr sz="2700"/>
            </a:pPr>
            <a:r>
              <a:t>8 kości</a:t>
            </a:r>
          </a:p>
          <a:p>
            <a:pPr algn="l">
              <a:defRPr sz="2700"/>
            </a:pPr>
            <a:r>
              <a:t>600 zdjęć, 100 na każdą ścianę</a:t>
            </a:r>
          </a:p>
          <a:p>
            <a:pPr algn="l">
              <a:defRPr sz="2700"/>
            </a:pPr>
            <a:r>
              <a:t>15 zestawów kolorów tła/kości/oczek</a:t>
            </a:r>
          </a:p>
          <a:p>
            <a:pPr algn="l">
              <a:defRPr sz="2700"/>
            </a:pPr>
          </a:p>
          <a:p>
            <a:pPr algn="l">
              <a:defRPr sz="2700"/>
            </a:pPr>
            <a:r>
              <a:t>Konwersja do 64x64 piksele</a:t>
            </a:r>
          </a:p>
          <a:p>
            <a:pPr algn="l">
              <a:defRPr sz="2700"/>
            </a:pPr>
            <a:r>
              <a:t>7 perspektyw</a:t>
            </a:r>
          </a:p>
          <a:p>
            <a:pPr algn="l">
              <a:defRPr sz="2700"/>
            </a:pPr>
            <a:r>
              <a:t>Obroty co 15°</a:t>
            </a:r>
          </a:p>
          <a:p>
            <a:pPr algn="l">
              <a:defRPr sz="2700"/>
            </a:pPr>
          </a:p>
          <a:p>
            <a:pPr algn="l">
              <a:defRPr sz="2700"/>
            </a:pPr>
            <a:r>
              <a:t>1 zdjęcie ~ 168 zdjęć</a:t>
            </a:r>
          </a:p>
          <a:p>
            <a:pPr algn="l">
              <a:defRPr sz="2700"/>
            </a:pPr>
            <a:r>
              <a:t>600 zdjęć ~ 100800 zdjęć </a:t>
            </a:r>
          </a:p>
          <a:p>
            <a:pPr algn="l">
              <a:defRPr sz="2700"/>
            </a:pPr>
          </a:p>
        </p:txBody>
      </p:sp>
      <p:pic>
        <p:nvPicPr>
          <p:cNvPr id="191" name="kostki_1.png" descr="kostki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852" y="2285982"/>
            <a:ext cx="6864748" cy="6711175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Numer slajdu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Jak udoskonalić zbiór danych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Jak udoskonalić zbiór danych</a:t>
            </a:r>
          </a:p>
        </p:txBody>
      </p:sp>
      <p:sp>
        <p:nvSpPr>
          <p:cNvPr id="195" name="8 kości…"/>
          <p:cNvSpPr txBox="1"/>
          <p:nvPr>
            <p:ph type="subTitle" sz="quarter" idx="1"/>
          </p:nvPr>
        </p:nvSpPr>
        <p:spPr>
          <a:xfrm>
            <a:off x="7920170" y="2293540"/>
            <a:ext cx="4339564" cy="5166520"/>
          </a:xfrm>
          <a:prstGeom prst="rect">
            <a:avLst/>
          </a:prstGeom>
        </p:spPr>
        <p:txBody>
          <a:bodyPr/>
          <a:lstStyle/>
          <a:p>
            <a:pPr algn="l" defTabSz="549148">
              <a:defRPr sz="2538"/>
            </a:pPr>
            <a:r>
              <a:t>8 kości</a:t>
            </a:r>
          </a:p>
          <a:p>
            <a:pPr algn="l" defTabSz="549148">
              <a:defRPr sz="2538"/>
            </a:pPr>
            <a:r>
              <a:t>984 zdjęcia, 164 na każdą ścianę</a:t>
            </a:r>
          </a:p>
          <a:p>
            <a:pPr algn="l" defTabSz="549148">
              <a:defRPr sz="2538"/>
            </a:pPr>
            <a:r>
              <a:t>25 zestawów kolorów tła/kości/oczek</a:t>
            </a:r>
          </a:p>
          <a:p>
            <a:pPr algn="l" defTabSz="549148">
              <a:defRPr sz="2538"/>
            </a:pPr>
          </a:p>
          <a:p>
            <a:pPr algn="l" defTabSz="549148">
              <a:defRPr sz="2538"/>
            </a:pPr>
            <a:r>
              <a:t>Konwersja do 640x320x3 piksele</a:t>
            </a:r>
          </a:p>
          <a:p>
            <a:pPr algn="l" defTabSz="549148">
              <a:defRPr sz="2538"/>
            </a:pPr>
            <a:r>
              <a:t>7 perspektyw</a:t>
            </a:r>
          </a:p>
          <a:p>
            <a:pPr algn="l" defTabSz="549148">
              <a:defRPr sz="2538"/>
            </a:pPr>
            <a:r>
              <a:t>Obroty co 30°</a:t>
            </a:r>
          </a:p>
          <a:p>
            <a:pPr algn="l" defTabSz="549148">
              <a:defRPr sz="2538"/>
            </a:pPr>
          </a:p>
          <a:p>
            <a:pPr algn="l" defTabSz="549148">
              <a:defRPr sz="2538"/>
            </a:pPr>
            <a:r>
              <a:t>1 zdjęcie ~ 84 zdjęć</a:t>
            </a:r>
          </a:p>
          <a:p>
            <a:pPr algn="l" defTabSz="549148">
              <a:defRPr sz="2538"/>
            </a:pPr>
            <a:r>
              <a:t>984 zdjęć ~ 70848 zdjęć </a:t>
            </a:r>
          </a:p>
          <a:p>
            <a:pPr algn="l" defTabSz="549148">
              <a:defRPr sz="2538"/>
            </a:pPr>
          </a:p>
        </p:txBody>
      </p:sp>
      <p:sp>
        <p:nvSpPr>
          <p:cNvPr id="196" name="Numer slajdu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7" name="Zrzut ekranu 2018-04-03 o 21.12.26.png" descr="Zrzut ekranu 2018-04-03 o 21.12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368" y="1915197"/>
            <a:ext cx="7465377" cy="7297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Jak udoskonalić model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Jak udoskonalić model</a:t>
            </a:r>
          </a:p>
        </p:txBody>
      </p:sp>
      <p:sp>
        <p:nvSpPr>
          <p:cNvPr id="200" name="Robić ich więcej"/>
          <p:cNvSpPr txBox="1"/>
          <p:nvPr>
            <p:ph type="subTitle" sz="half" idx="1"/>
          </p:nvPr>
        </p:nvSpPr>
        <p:spPr>
          <a:xfrm>
            <a:off x="355600" y="4233234"/>
            <a:ext cx="12293600" cy="3369933"/>
          </a:xfrm>
          <a:prstGeom prst="rect">
            <a:avLst/>
          </a:prstGeom>
        </p:spPr>
        <p:txBody>
          <a:bodyPr/>
          <a:lstStyle/>
          <a:p>
            <a:pPr/>
            <a:r>
              <a:t>Robić ich więcej</a:t>
            </a:r>
          </a:p>
        </p:txBody>
      </p:sp>
      <p:sp>
        <p:nvSpPr>
          <p:cNvPr id="201" name="Numer slajdu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Jak udoskonalić model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Jak udoskonalić model</a:t>
            </a:r>
          </a:p>
        </p:txBody>
      </p:sp>
      <p:sp>
        <p:nvSpPr>
          <p:cNvPr id="204" name="Numer slajdu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5" name="Zrzut ekranu 2018-04-03 o 20.20.25.png" descr="Zrzut ekranu 2018-04-03 o 20.20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7641" y="389731"/>
            <a:ext cx="341630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Zrzut ekranu 2018-04-03 o 20.20.40.png" descr="Zrzut ekranu 2018-04-03 o 20.20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366" y="1067340"/>
            <a:ext cx="2539990" cy="180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Zrzut ekranu 2018-04-03 o 20.20.45.png" descr="Zrzut ekranu 2018-04-03 o 20.20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9819" y="3034511"/>
            <a:ext cx="2613084" cy="180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Zrzut ekranu 2018-04-03 o 20.21.04.png" descr="Zrzut ekranu 2018-04-03 o 20.21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3106" y="4980917"/>
            <a:ext cx="32639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Zrzut ekranu 2018-04-03 o 20.21.09.png" descr="Zrzut ekranu 2018-04-03 o 20.21.0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3414" y="5631697"/>
            <a:ext cx="2565894" cy="180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Zrzut ekranu 2018-04-03 o 20.21.13.png" descr="Zrzut ekranu 2018-04-03 o 20.21.1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0982" y="7581935"/>
            <a:ext cx="2550757" cy="180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Zrzut ekranu 2018-04-03 o 20.22.39.png" descr="Zrzut ekranu 2018-04-03 o 20.22.3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967456" y="4872235"/>
            <a:ext cx="32512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Zrzut ekranu 2018-04-03 o 20.22.45.png" descr="Zrzut ekranu 2018-04-03 o 20.22.4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00565" y="5474449"/>
            <a:ext cx="2584287" cy="186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Zrzut ekranu 2018-04-03 o 20.22.50.png" descr="Zrzut ekranu 2018-04-03 o 20.22.50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590044" y="7467713"/>
            <a:ext cx="2584287" cy="1807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Zrzut ekranu 2018-04-03 o 20.23.26.png" descr="Zrzut ekranu 2018-04-03 o 20.23.2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018256" y="377031"/>
            <a:ext cx="3149601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Zrzut ekranu 2018-04-03 o 20.23.32.png" descr="Zrzut ekranu 2018-04-03 o 20.23.3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623392" y="979245"/>
            <a:ext cx="2538635" cy="1807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Zrzut ekranu 2018-04-03 o 20.23.36.png" descr="Zrzut ekranu 2018-04-03 o 20.23.36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590044" y="2905917"/>
            <a:ext cx="2605330" cy="1860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Zrzut ekranu 2018-04-03 o 20.24.10.png" descr="Zrzut ekranu 2018-04-03 o 20.24.10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794206" y="1969394"/>
            <a:ext cx="3036278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Zrzut ekranu 2018-04-03 o 20.24.14.png" descr="Zrzut ekranu 2018-04-03 o 20.24.14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792444" y="2643539"/>
            <a:ext cx="3039801" cy="205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Zrzut ekranu 2018-04-03 o 20.24.18.png" descr="Zrzut ekranu 2018-04-03 o 20.24.18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793943" y="4822036"/>
            <a:ext cx="3036278" cy="2053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Zrzut ekranu 2018-04-03 o 20.24.38.png" descr="Zrzut ekranu 2018-04-03 o 20.24.38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858824" y="7598869"/>
            <a:ext cx="5287152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Jak udoskonalić model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Jak udoskonalić model</a:t>
            </a:r>
          </a:p>
        </p:txBody>
      </p:sp>
      <p:sp>
        <p:nvSpPr>
          <p:cNvPr id="223" name="Activations, Pooling, Paddings, Strides, Dropouts, Classifiers, Optimizers, Regularizers,…"/>
          <p:cNvSpPr txBox="1"/>
          <p:nvPr>
            <p:ph type="subTitle" idx="1"/>
          </p:nvPr>
        </p:nvSpPr>
        <p:spPr>
          <a:xfrm>
            <a:off x="355600" y="2325985"/>
            <a:ext cx="12293600" cy="527718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Activations, Pooling, Paddings, Strides, Dropouts, Classifiers, Optimizers, Regularizers, </a:t>
            </a:r>
          </a:p>
          <a:p>
            <a:pPr/>
          </a:p>
          <a:p>
            <a:pPr/>
          </a:p>
          <a:p>
            <a:pPr/>
            <a:r>
              <a:t>ILSVRC</a:t>
            </a:r>
          </a:p>
          <a:p>
            <a:pPr>
              <a:defRPr sz="2800"/>
            </a:pPr>
            <a:r>
              <a:t>ImageNet Large Scale Visual Recognition Competition</a:t>
            </a:r>
          </a:p>
          <a:p>
            <a:pPr>
              <a:defRPr sz="2800"/>
            </a:pPr>
          </a:p>
          <a:p>
            <a:pPr>
              <a:defRPr sz="2800"/>
            </a:pPr>
            <a:r>
              <a:t>AlexNet, VGG16, LeNet</a:t>
            </a:r>
          </a:p>
        </p:txBody>
      </p:sp>
      <p:sp>
        <p:nvSpPr>
          <p:cNvPr id="224" name="Numer slajdu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 widzi sieć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Co widzi sieć</a:t>
            </a:r>
          </a:p>
        </p:txBody>
      </p:sp>
      <p:pic>
        <p:nvPicPr>
          <p:cNvPr id="227" name="kostka.png" descr="kostk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810" y="3598174"/>
            <a:ext cx="2597842" cy="2557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filtry_kostka.png" descr="filtry_kostk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2581" y="3589708"/>
            <a:ext cx="6612989" cy="257418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Numer slajdu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roblemy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Problemy</a:t>
            </a:r>
          </a:p>
        </p:txBody>
      </p:sp>
      <p:sp>
        <p:nvSpPr>
          <p:cNvPr id="232" name="Mały batch_size…"/>
          <p:cNvSpPr txBox="1"/>
          <p:nvPr>
            <p:ph type="subTitle" idx="1"/>
          </p:nvPr>
        </p:nvSpPr>
        <p:spPr>
          <a:xfrm>
            <a:off x="355600" y="2078368"/>
            <a:ext cx="12293600" cy="6293843"/>
          </a:xfrm>
          <a:prstGeom prst="rect">
            <a:avLst/>
          </a:prstGeom>
        </p:spPr>
        <p:txBody>
          <a:bodyPr/>
          <a:lstStyle/>
          <a:p>
            <a:pPr marL="430143" indent="-430143" algn="l">
              <a:spcBef>
                <a:spcPts val="2800"/>
              </a:spcBef>
              <a:buSzPct val="82000"/>
              <a:buChar char="•"/>
              <a:defRPr sz="2800"/>
            </a:pPr>
            <a:r>
              <a:t>Mały batch_size</a:t>
            </a:r>
          </a:p>
          <a:p>
            <a:pPr marL="430143" indent="-430143" algn="l">
              <a:spcBef>
                <a:spcPts val="2800"/>
              </a:spcBef>
              <a:buSzPct val="82000"/>
              <a:buChar char="•"/>
              <a:defRPr sz="2800"/>
            </a:pPr>
            <a:r>
              <a:t>Nieróżnorodne obrazy</a:t>
            </a:r>
          </a:p>
          <a:p>
            <a:pPr marL="430143" indent="-430143" algn="l">
              <a:spcBef>
                <a:spcPts val="2800"/>
              </a:spcBef>
              <a:buSzPct val="82000"/>
              <a:buChar char="•"/>
              <a:defRPr sz="2800"/>
            </a:pPr>
            <a:r>
              <a:t>Konwersja obrazów</a:t>
            </a:r>
          </a:p>
          <a:p>
            <a:pPr marL="430143" indent="-430143" algn="l">
              <a:spcBef>
                <a:spcPts val="2800"/>
              </a:spcBef>
              <a:buSzPct val="82000"/>
              <a:buChar char="•"/>
              <a:defRPr sz="2800"/>
            </a:pPr>
            <a:r>
              <a:t>Czas uczenia się sieci</a:t>
            </a:r>
          </a:p>
          <a:p>
            <a:pPr marL="430143" indent="-430143" algn="l">
              <a:spcBef>
                <a:spcPts val="2800"/>
              </a:spcBef>
              <a:buSzPct val="82000"/>
              <a:buChar char="•"/>
              <a:defRPr sz="2800"/>
            </a:pPr>
            <a:r>
              <a:t>Problem pamięci</a:t>
            </a:r>
          </a:p>
          <a:p>
            <a:pPr marL="430143" indent="-430143" algn="l">
              <a:spcBef>
                <a:spcPts val="2800"/>
              </a:spcBef>
              <a:buSzPct val="82000"/>
              <a:buChar char="•"/>
              <a:defRPr sz="2800"/>
            </a:pPr>
            <a:r>
              <a:t>Problem ładowania obrazów do pamięci</a:t>
            </a:r>
          </a:p>
          <a:p>
            <a:pPr marL="430143" indent="-430143" algn="l">
              <a:spcBef>
                <a:spcPts val="2800"/>
              </a:spcBef>
              <a:buSzPct val="82000"/>
              <a:buChar char="•"/>
              <a:defRPr sz="2800"/>
            </a:pPr>
            <a:r>
              <a:t>Problem biblioteki Keras (API/Sequential)</a:t>
            </a:r>
          </a:p>
          <a:p>
            <a:pPr marL="430143" indent="-430143" algn="l">
              <a:spcBef>
                <a:spcPts val="2800"/>
              </a:spcBef>
              <a:buSzPct val="82000"/>
              <a:buChar char="•"/>
              <a:defRPr sz="2800"/>
            </a:pPr>
            <a:r>
              <a:t>Bariera obrazów 64x64</a:t>
            </a:r>
          </a:p>
        </p:txBody>
      </p:sp>
      <p:sp>
        <p:nvSpPr>
          <p:cNvPr id="233" name="g"/>
          <p:cNvSpPr/>
          <p:nvPr/>
        </p:nvSpPr>
        <p:spPr>
          <a:xfrm>
            <a:off x="3159130" y="2152852"/>
            <a:ext cx="505775" cy="480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63DA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63DA38"/>
                </a:solidFill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234" name="g"/>
          <p:cNvSpPr/>
          <p:nvPr/>
        </p:nvSpPr>
        <p:spPr>
          <a:xfrm>
            <a:off x="4302130" y="2906259"/>
            <a:ext cx="505774" cy="480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63DA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63DA38"/>
                </a:solidFill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235" name="g"/>
          <p:cNvSpPr/>
          <p:nvPr/>
        </p:nvSpPr>
        <p:spPr>
          <a:xfrm>
            <a:off x="3830263" y="3659918"/>
            <a:ext cx="505775" cy="480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63DA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63DA38"/>
                </a:solidFill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236" name="g"/>
          <p:cNvSpPr/>
          <p:nvPr/>
        </p:nvSpPr>
        <p:spPr>
          <a:xfrm>
            <a:off x="6666596" y="5933246"/>
            <a:ext cx="505775" cy="480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63DA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63DA38"/>
                </a:solidFill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237" name="g"/>
          <p:cNvSpPr/>
          <p:nvPr/>
        </p:nvSpPr>
        <p:spPr>
          <a:xfrm>
            <a:off x="3311530" y="5166985"/>
            <a:ext cx="505774" cy="480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63DA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63DA38"/>
                </a:solidFill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238" name="g"/>
          <p:cNvSpPr/>
          <p:nvPr/>
        </p:nvSpPr>
        <p:spPr>
          <a:xfrm>
            <a:off x="4302130" y="7415222"/>
            <a:ext cx="505774" cy="480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rgbClr val="63DA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63DA38"/>
                </a:solidFill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239" name="Dingbat X"/>
          <p:cNvSpPr/>
          <p:nvPr/>
        </p:nvSpPr>
        <p:spPr>
          <a:xfrm>
            <a:off x="3879786" y="4409064"/>
            <a:ext cx="406729" cy="480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3B3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3B30"/>
                </a:solidFill>
              </a:defRPr>
            </a:pPr>
          </a:p>
        </p:txBody>
      </p:sp>
      <p:sp>
        <p:nvSpPr>
          <p:cNvPr id="240" name="Dingbat X"/>
          <p:cNvSpPr/>
          <p:nvPr/>
        </p:nvSpPr>
        <p:spPr>
          <a:xfrm>
            <a:off x="6716119" y="6686906"/>
            <a:ext cx="406729" cy="4806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FF3B3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3B30"/>
                </a:solidFill>
              </a:defRPr>
            </a:pPr>
          </a:p>
        </p:txBody>
      </p:sp>
      <p:sp>
        <p:nvSpPr>
          <p:cNvPr id="241" name="Numer slajdu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o dalej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Co dalej</a:t>
            </a:r>
          </a:p>
        </p:txBody>
      </p:sp>
      <p:sp>
        <p:nvSpPr>
          <p:cNvPr id="244" name="Dostosowywanie sieci do nauczenia się obrazów 320 x 240 (640 x 480)…"/>
          <p:cNvSpPr txBox="1"/>
          <p:nvPr>
            <p:ph type="subTitle" idx="1"/>
          </p:nvPr>
        </p:nvSpPr>
        <p:spPr>
          <a:xfrm>
            <a:off x="355600" y="4102100"/>
            <a:ext cx="12293600" cy="4234524"/>
          </a:xfrm>
          <a:prstGeom prst="rect">
            <a:avLst/>
          </a:prstGeom>
        </p:spPr>
        <p:txBody>
          <a:bodyPr/>
          <a:lstStyle/>
          <a:p>
            <a:pPr marL="1342887" indent="-671443" algn="l">
              <a:spcBef>
                <a:spcPts val="2800"/>
              </a:spcBef>
              <a:buSzPct val="100000"/>
              <a:buAutoNum type="arabicPeriod" startAt="1"/>
              <a:defRPr sz="2800"/>
            </a:pPr>
            <a:r>
              <a:t>Dostosowywanie sieci do nauczenia się obrazów 320 x 240 (640 x 480) </a:t>
            </a:r>
          </a:p>
          <a:p>
            <a:pPr marL="1342887" indent="-671443" algn="l">
              <a:spcBef>
                <a:spcPts val="2800"/>
              </a:spcBef>
              <a:buSzPct val="100000"/>
              <a:buAutoNum type="arabicPeriod" startAt="1"/>
              <a:defRPr sz="2800"/>
            </a:pPr>
            <a:r>
              <a:t>Porównywanie Tensorflow, Keras, Theano, CNTK</a:t>
            </a:r>
          </a:p>
          <a:p>
            <a:pPr marL="1342887" indent="-671443" algn="l">
              <a:spcBef>
                <a:spcPts val="2800"/>
              </a:spcBef>
              <a:buSzPct val="100000"/>
              <a:buAutoNum type="arabicPeriod" startAt="1"/>
              <a:defRPr sz="2800"/>
            </a:pPr>
            <a:r>
              <a:t>Budowa własnej konwolucyjnej sieci neuronowej </a:t>
            </a:r>
          </a:p>
          <a:p>
            <a:pPr indent="671443" algn="l">
              <a:defRPr sz="2800"/>
            </a:pPr>
            <a:r>
              <a:t>(Julia + Knet.jl, C++, C++ z CUDA)</a:t>
            </a:r>
          </a:p>
        </p:txBody>
      </p:sp>
      <p:sp>
        <p:nvSpPr>
          <p:cNvPr id="245" name="Numer slajdu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Kalendarz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Kalendarz</a:t>
            </a:r>
          </a:p>
        </p:txBody>
      </p:sp>
      <p:sp>
        <p:nvSpPr>
          <p:cNvPr id="248" name="Brak"/>
          <p:cNvSpPr txBox="1"/>
          <p:nvPr>
            <p:ph type="subTitle" sz="quarter" idx="1"/>
          </p:nvPr>
        </p:nvSpPr>
        <p:spPr>
          <a:xfrm>
            <a:off x="355600" y="4102100"/>
            <a:ext cx="12293600" cy="1295400"/>
          </a:xfrm>
          <a:prstGeom prst="rect">
            <a:avLst/>
          </a:prstGeom>
        </p:spPr>
        <p:txBody>
          <a:bodyPr/>
          <a:lstStyle/>
          <a:p>
            <a:pPr/>
            <a:r>
              <a:t>Brak</a:t>
            </a:r>
          </a:p>
        </p:txBody>
      </p:sp>
      <p:sp>
        <p:nvSpPr>
          <p:cNvPr id="249" name="Numer slajdu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n"/>
          <p:cNvSpPr txBox="1"/>
          <p:nvPr>
            <p:ph type="title"/>
          </p:nvPr>
        </p:nvSpPr>
        <p:spPr>
          <a:xfrm>
            <a:off x="355600" y="457200"/>
            <a:ext cx="12293600" cy="1263601"/>
          </a:xfrm>
          <a:prstGeom prst="rect">
            <a:avLst/>
          </a:prstGeom>
        </p:spPr>
        <p:txBody>
          <a:bodyPr/>
          <a:lstStyle/>
          <a:p>
            <a:pPr/>
            <a:r>
              <a:t>P</a:t>
            </a:r>
            <a:r>
              <a:rPr cap="none"/>
              <a:t>lan</a:t>
            </a:r>
          </a:p>
        </p:txBody>
      </p:sp>
      <p:sp>
        <p:nvSpPr>
          <p:cNvPr id="124" name="Założenia pracy…"/>
          <p:cNvSpPr txBox="1"/>
          <p:nvPr>
            <p:ph type="body" idx="1"/>
          </p:nvPr>
        </p:nvSpPr>
        <p:spPr>
          <a:xfrm>
            <a:off x="355600" y="1533673"/>
            <a:ext cx="12293600" cy="7496027"/>
          </a:xfrm>
          <a:prstGeom prst="rect">
            <a:avLst/>
          </a:prstGeom>
        </p:spPr>
        <p:txBody>
          <a:bodyPr anchor="t"/>
          <a:lstStyle/>
          <a:p>
            <a:pPr marL="499872" indent="-499872" defTabSz="560831">
              <a:lnSpc>
                <a:spcPct val="30000"/>
              </a:lnSpc>
              <a:spcBef>
                <a:spcPts val="4400"/>
              </a:spcBef>
              <a:defRPr sz="3072"/>
            </a:pPr>
            <a:r>
              <a:t>Założenia pracy</a:t>
            </a:r>
          </a:p>
          <a:p>
            <a:pPr marL="499872" indent="-499872" defTabSz="560831">
              <a:lnSpc>
                <a:spcPct val="30000"/>
              </a:lnSpc>
              <a:spcBef>
                <a:spcPts val="4400"/>
              </a:spcBef>
              <a:defRPr sz="3072"/>
            </a:pPr>
            <a:r>
              <a:t>Jak działa sieć neuronowa</a:t>
            </a:r>
          </a:p>
          <a:p>
            <a:pPr marL="499872" indent="-499872" defTabSz="560831">
              <a:lnSpc>
                <a:spcPct val="30000"/>
              </a:lnSpc>
              <a:spcBef>
                <a:spcPts val="4400"/>
              </a:spcBef>
              <a:defRPr sz="3072"/>
            </a:pPr>
            <a:r>
              <a:t>Hello world sieci neuronowych</a:t>
            </a:r>
          </a:p>
          <a:p>
            <a:pPr marL="499872" indent="-499872" defTabSz="560831">
              <a:lnSpc>
                <a:spcPct val="30000"/>
              </a:lnSpc>
              <a:spcBef>
                <a:spcPts val="4400"/>
              </a:spcBef>
              <a:defRPr sz="3072"/>
            </a:pPr>
            <a:r>
              <a:t>Technologie</a:t>
            </a:r>
          </a:p>
          <a:p>
            <a:pPr marL="499872" indent="-499872" defTabSz="560831">
              <a:lnSpc>
                <a:spcPct val="30000"/>
              </a:lnSpc>
              <a:spcBef>
                <a:spcPts val="4400"/>
              </a:spcBef>
              <a:defRPr sz="3072"/>
            </a:pPr>
            <a:r>
              <a:t>Zbiory  danych</a:t>
            </a:r>
          </a:p>
          <a:p>
            <a:pPr marL="499872" indent="-499872" defTabSz="560831">
              <a:lnSpc>
                <a:spcPct val="30000"/>
              </a:lnSpc>
              <a:spcBef>
                <a:spcPts val="4400"/>
              </a:spcBef>
              <a:defRPr sz="3072"/>
            </a:pPr>
            <a:r>
              <a:t>Pierwszy model sieci</a:t>
            </a:r>
          </a:p>
          <a:p>
            <a:pPr marL="499872" indent="-499872" defTabSz="560831">
              <a:lnSpc>
                <a:spcPct val="30000"/>
              </a:lnSpc>
              <a:spcBef>
                <a:spcPts val="4400"/>
              </a:spcBef>
              <a:defRPr sz="3072"/>
            </a:pPr>
            <a:r>
              <a:t>Jak udoskonalić zbiory i modele</a:t>
            </a:r>
          </a:p>
          <a:p>
            <a:pPr marL="499872" indent="-499872" defTabSz="560831">
              <a:lnSpc>
                <a:spcPct val="30000"/>
              </a:lnSpc>
              <a:spcBef>
                <a:spcPts val="4400"/>
              </a:spcBef>
              <a:defRPr sz="3072"/>
            </a:pPr>
            <a:r>
              <a:t>Co widzi sieć</a:t>
            </a:r>
          </a:p>
          <a:p>
            <a:pPr marL="499872" indent="-499872" defTabSz="560831">
              <a:lnSpc>
                <a:spcPct val="30000"/>
              </a:lnSpc>
              <a:spcBef>
                <a:spcPts val="4400"/>
              </a:spcBef>
              <a:defRPr sz="3072"/>
            </a:pPr>
            <a:r>
              <a:t>Problemy</a:t>
            </a:r>
          </a:p>
          <a:p>
            <a:pPr marL="499872" indent="-499872" defTabSz="560831">
              <a:lnSpc>
                <a:spcPct val="30000"/>
              </a:lnSpc>
              <a:spcBef>
                <a:spcPts val="4400"/>
              </a:spcBef>
              <a:defRPr sz="3072"/>
            </a:pPr>
            <a:r>
              <a:t>Co dalej</a:t>
            </a:r>
          </a:p>
          <a:p>
            <a:pPr marL="499872" indent="-499872" defTabSz="560831">
              <a:lnSpc>
                <a:spcPct val="30000"/>
              </a:lnSpc>
              <a:spcBef>
                <a:spcPts val="4400"/>
              </a:spcBef>
              <a:defRPr sz="3072"/>
            </a:pPr>
            <a:r>
              <a:t>Kalendarz</a:t>
            </a:r>
          </a:p>
        </p:txBody>
      </p:sp>
      <p:sp>
        <p:nvSpPr>
          <p:cNvPr id="125" name="Numer slajdu"/>
          <p:cNvSpPr txBox="1"/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Założenia pracy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Założenia pracy</a:t>
            </a:r>
          </a:p>
        </p:txBody>
      </p:sp>
      <p:sp>
        <p:nvSpPr>
          <p:cNvPr id="128" name="Sieć neuronowa z kamerą, rozpoznająca oczka na kostce"/>
          <p:cNvSpPr txBox="1"/>
          <p:nvPr>
            <p:ph type="subTitle" sz="quarter" idx="1"/>
          </p:nvPr>
        </p:nvSpPr>
        <p:spPr>
          <a:xfrm>
            <a:off x="355600" y="2808549"/>
            <a:ext cx="12293600" cy="1488711"/>
          </a:xfrm>
          <a:prstGeom prst="rect">
            <a:avLst/>
          </a:prstGeom>
        </p:spPr>
        <p:txBody>
          <a:bodyPr/>
          <a:lstStyle/>
          <a:p>
            <a:pPr/>
            <a:r>
              <a:t>Sieć neuronowa z kamerą, rozpoznająca oczka na kostce</a:t>
            </a:r>
          </a:p>
        </p:txBody>
      </p:sp>
      <p:pic>
        <p:nvPicPr>
          <p:cNvPr id="129" name="2018-03-17-172440.jpg" descr="2018-03-17-17244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9763" y="4114977"/>
            <a:ext cx="6345274" cy="4758956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Numer slajdu"/>
          <p:cNvSpPr txBox="1"/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Jak działa sieć neuronowa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Jak działa sieć neuronowa</a:t>
            </a:r>
          </a:p>
        </p:txBody>
      </p:sp>
      <p:sp>
        <p:nvSpPr>
          <p:cNvPr id="133" name="Numer slajdu"/>
          <p:cNvSpPr txBox="1"/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4" name="Zrzut ekranu 2018-04-03 o 19.46.57.png" descr="Zrzut ekranu 2018-04-03 o 19.46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200" y="2618514"/>
            <a:ext cx="6502400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Zrzut ekranu 2018-04-03 o 20.01.17.png" descr="Zrzut ekranu 2018-04-03 o 20.01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4600" y="3659914"/>
            <a:ext cx="2895600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Zrzut ekranu 2018-04-03 o 20.04.16.png" descr="Zrzut ekranu 2018-04-03 o 20.04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8100" y="5808529"/>
            <a:ext cx="10388600" cy="295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http://cs231n.github.io/assets/nn1/neuron.png"/>
          <p:cNvSpPr txBox="1"/>
          <p:nvPr/>
        </p:nvSpPr>
        <p:spPr>
          <a:xfrm>
            <a:off x="8027458" y="8477613"/>
            <a:ext cx="368935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http://cs231n.github.io/assets/nn1/neuron.png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Hello world sieci neuronowych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Hello world sieci neuronowych</a:t>
            </a:r>
          </a:p>
        </p:txBody>
      </p:sp>
      <p:sp>
        <p:nvSpPr>
          <p:cNvPr id="140" name="MNIST…"/>
          <p:cNvSpPr txBox="1"/>
          <p:nvPr>
            <p:ph type="subTitle" sz="quarter" idx="1"/>
          </p:nvPr>
        </p:nvSpPr>
        <p:spPr>
          <a:xfrm>
            <a:off x="355600" y="5629984"/>
            <a:ext cx="4437874" cy="3284164"/>
          </a:xfrm>
          <a:prstGeom prst="rect">
            <a:avLst/>
          </a:prstGeom>
        </p:spPr>
        <p:txBody>
          <a:bodyPr/>
          <a:lstStyle/>
          <a:p>
            <a:pPr/>
            <a:r>
              <a:t>MNIST</a:t>
            </a:r>
          </a:p>
          <a:p>
            <a:pPr/>
            <a:r>
              <a:t>obrazy 28x28x1</a:t>
            </a:r>
          </a:p>
          <a:p>
            <a:pPr/>
            <a:r>
              <a:t>60.000 treningowych</a:t>
            </a:r>
          </a:p>
          <a:p>
            <a:pPr/>
            <a:r>
              <a:t>10.000 testowych</a:t>
            </a:r>
          </a:p>
          <a:p>
            <a:pPr>
              <a:defRPr sz="1800"/>
            </a:pPr>
            <a:r>
              <a:t>13% vs 87%</a:t>
            </a:r>
          </a:p>
        </p:txBody>
      </p:sp>
      <p:pic>
        <p:nvPicPr>
          <p:cNvPr id="141" name="cifar1.jpg" descr="cifar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0291" y="2080815"/>
            <a:ext cx="6450082" cy="3178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hqdefault.jpg" descr="hqdefaul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8134" y="2080815"/>
            <a:ext cx="4238626" cy="317897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CIFAR 10…"/>
          <p:cNvSpPr txBox="1"/>
          <p:nvPr/>
        </p:nvSpPr>
        <p:spPr>
          <a:xfrm>
            <a:off x="5986933" y="5680062"/>
            <a:ext cx="6276798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CIFAR 10</a:t>
            </a:r>
          </a:p>
          <a:p>
            <a:pPr/>
            <a:r>
              <a:t>obrazy 32x32x3</a:t>
            </a:r>
          </a:p>
          <a:p>
            <a:pPr/>
            <a:r>
              <a:t>60.000 wszystkich</a:t>
            </a:r>
          </a:p>
          <a:p>
            <a:pPr/>
            <a:r>
              <a:t>10 klas</a:t>
            </a:r>
          </a:p>
          <a:p>
            <a:pPr>
              <a:defRPr sz="1800"/>
            </a:pPr>
            <a:r>
              <a:t>airplane, automobile, bird, cat, deer, dog, frog, horse, ship, truck</a:t>
            </a:r>
          </a:p>
        </p:txBody>
      </p:sp>
      <p:sp>
        <p:nvSpPr>
          <p:cNvPr id="144" name="Numer slajdu"/>
          <p:cNvSpPr txBox="1"/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chnologie"/>
          <p:cNvSpPr txBox="1"/>
          <p:nvPr>
            <p:ph type="ctrTitle"/>
          </p:nvPr>
        </p:nvSpPr>
        <p:spPr>
          <a:xfrm>
            <a:off x="355600" y="809417"/>
            <a:ext cx="12293600" cy="1295401"/>
          </a:xfrm>
          <a:prstGeom prst="rect">
            <a:avLst/>
          </a:prstGeom>
        </p:spPr>
        <p:txBody>
          <a:bodyPr anchor="ctr"/>
          <a:lstStyle/>
          <a:p>
            <a:pPr lvl="1">
              <a:defRPr cap="none"/>
            </a:pPr>
            <a:r>
              <a:t>Technologie</a:t>
            </a:r>
          </a:p>
        </p:txBody>
      </p:sp>
      <p:pic>
        <p:nvPicPr>
          <p:cNvPr id="147" name="Kaggle_logo.png" descr="Kaggle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2159" y="518078"/>
            <a:ext cx="3196968" cy="1234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1_LPnY8nOLg4S6_TG0DEXwsg.png" descr="1_LPnY8nOLg4S6_TG0DEXws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8155" y="4590619"/>
            <a:ext cx="4084975" cy="2029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logo2.png" descr="logo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8155" y="8588360"/>
            <a:ext cx="4084975" cy="97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Julia_prog_language.svg.png" descr="Julia_prog_language.svg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6869510" y="8240310"/>
            <a:ext cx="1916608" cy="1295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1200px-OpenCV_Logo_with_text_svg_version.svg.png" descr="1200px-OpenCV_Logo_with_text_svg_version.sv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37258" y="2022783"/>
            <a:ext cx="1865674" cy="2297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unnamed.png" descr="unnamed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0900" y="2028727"/>
            <a:ext cx="2286001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obrane.png" descr="pobran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458132" y="3597804"/>
            <a:ext cx="2859557" cy="1715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keras-logo-2018-large-1200.png" descr="keras-logo-2018-large-120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922765" y="2442958"/>
            <a:ext cx="38100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logo.png" descr="logo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832737" y="375205"/>
            <a:ext cx="2538885" cy="2163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obrane (1).png" descr="pobrane (1)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907622" y="3885998"/>
            <a:ext cx="3196967" cy="1139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ikit.png" descr="scikit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452007" y="6671513"/>
            <a:ext cx="1865675" cy="1865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1_mc5YIn7jvo5uwuqBOUDw7Q.jpeg" descr="1_mc5YIn7jvo5uwuqBOUDw7Q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09862" y="6890288"/>
            <a:ext cx="2538886" cy="1428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cuda-logo.png" descr="cuda-logo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761954" y="5593383"/>
            <a:ext cx="2131622" cy="2297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google_compute_engine,U-K-376940-13.png" descr="google_compute_engine,U-K-376940-13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458132" y="5740934"/>
            <a:ext cx="2859557" cy="2147845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Numer slajdu"/>
          <p:cNvSpPr txBox="1"/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Zbiory danych"/>
          <p:cNvSpPr txBox="1"/>
          <p:nvPr>
            <p:ph type="ctrTitle"/>
          </p:nvPr>
        </p:nvSpPr>
        <p:spPr>
          <a:xfrm>
            <a:off x="355600" y="326927"/>
            <a:ext cx="12293600" cy="1295401"/>
          </a:xfrm>
          <a:prstGeom prst="rect">
            <a:avLst/>
          </a:prstGeom>
        </p:spPr>
        <p:txBody>
          <a:bodyPr anchor="ctr"/>
          <a:lstStyle/>
          <a:p>
            <a:pPr lvl="2">
              <a:defRPr cap="none"/>
            </a:pPr>
            <a:r>
              <a:t>Zbiory danych</a:t>
            </a:r>
          </a:p>
        </p:txBody>
      </p:sp>
      <p:sp>
        <p:nvSpPr>
          <p:cNvPr id="164" name="Pierwszy zbiór…"/>
          <p:cNvSpPr txBox="1"/>
          <p:nvPr>
            <p:ph type="subTitle" sz="half" idx="1"/>
          </p:nvPr>
        </p:nvSpPr>
        <p:spPr>
          <a:xfrm>
            <a:off x="6299899" y="1908729"/>
            <a:ext cx="6349301" cy="5147264"/>
          </a:xfrm>
          <a:prstGeom prst="rect">
            <a:avLst/>
          </a:prstGeom>
        </p:spPr>
        <p:txBody>
          <a:bodyPr/>
          <a:lstStyle/>
          <a:p>
            <a:pPr/>
            <a:r>
              <a:t>Pierwszy zbiór</a:t>
            </a:r>
          </a:p>
          <a:p>
            <a:pPr algn="l">
              <a:defRPr sz="2700"/>
            </a:pPr>
            <a:r>
              <a:t>Bok kości 15,5 mm</a:t>
            </a:r>
          </a:p>
          <a:p>
            <a:pPr algn="l">
              <a:defRPr sz="2700"/>
            </a:pPr>
            <a:r>
              <a:t>Oczko 2,5 mm</a:t>
            </a:r>
          </a:p>
          <a:p>
            <a:pPr algn="l">
              <a:defRPr sz="2700"/>
            </a:pPr>
            <a:r>
              <a:t>Odległość obiektywu od powierzchni 22 cm</a:t>
            </a:r>
          </a:p>
          <a:p>
            <a:pPr algn="l">
              <a:defRPr sz="2700"/>
            </a:pPr>
            <a:r>
              <a:t>Tło czerwone RGB(146, 0, 31)</a:t>
            </a:r>
          </a:p>
          <a:p>
            <a:pPr algn="l">
              <a:defRPr sz="2700"/>
            </a:pPr>
            <a:r>
              <a:t>Kostka biała RGB(219,205,179)</a:t>
            </a:r>
          </a:p>
          <a:p>
            <a:pPr algn="l">
              <a:defRPr sz="2700"/>
            </a:pPr>
          </a:p>
          <a:p>
            <a:pPr algn="l">
              <a:defRPr sz="2700"/>
            </a:pPr>
            <a:r>
              <a:t>120 zdjęć kości, 20 zdjęć każdej ścianki</a:t>
            </a:r>
          </a:p>
          <a:p>
            <a:pPr algn="l">
              <a:defRPr sz="2700"/>
            </a:pPr>
            <a:r>
              <a:t>Konwersja do 64x64 piksele</a:t>
            </a:r>
          </a:p>
          <a:p>
            <a:pPr algn="l">
              <a:defRPr sz="2700"/>
            </a:pPr>
            <a:r>
              <a:t>7 perspektyw, obroty co 5°/15°/30°/45°</a:t>
            </a:r>
          </a:p>
          <a:p>
            <a:pPr algn="l">
              <a:defRPr sz="2700"/>
            </a:pPr>
            <a:r>
              <a:t>1 zdjęcie ~ 504 zdjęcia</a:t>
            </a:r>
          </a:p>
          <a:p>
            <a:pPr algn="l">
              <a:defRPr sz="2700"/>
            </a:pPr>
            <a:r>
              <a:t>120 zdjęć ~ 60480 zdjęć</a:t>
            </a:r>
          </a:p>
        </p:txBody>
      </p:sp>
      <p:pic>
        <p:nvPicPr>
          <p:cNvPr id="165" name="kolaz.png" descr="kolaz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022" y="1731816"/>
            <a:ext cx="5719182" cy="5147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2018-03-25-1522012980525.jpg" descr="2018-03-25-1522012980525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1958" y="6852222"/>
            <a:ext cx="3225184" cy="2418889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Numer slajdu"/>
          <p:cNvSpPr txBox="1"/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Zbiory danych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2">
              <a:defRPr cap="none"/>
            </a:pPr>
            <a:r>
              <a:t>Zbiory danych</a:t>
            </a:r>
          </a:p>
        </p:txBody>
      </p:sp>
      <p:pic>
        <p:nvPicPr>
          <p:cNvPr id="170" name="kolaz_grayscale.png" descr="kolaz_graysca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0790" y="2519883"/>
            <a:ext cx="5719183" cy="5147264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Obrazy w skali szarości:…"/>
          <p:cNvSpPr txBox="1"/>
          <p:nvPr/>
        </p:nvSpPr>
        <p:spPr>
          <a:xfrm>
            <a:off x="1169071" y="2774950"/>
            <a:ext cx="4951792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t>Obrazy w skali szarości:</a:t>
            </a:r>
          </a:p>
          <a:p>
            <a:pPr>
              <a:defRPr sz="2700"/>
            </a:pPr>
            <a:r>
              <a:t>~ 15% zysk czasu</a:t>
            </a:r>
          </a:p>
          <a:p>
            <a:pPr>
              <a:defRPr sz="2700"/>
            </a:pPr>
            <a:r>
              <a:t>3x zysk pamięci</a:t>
            </a:r>
          </a:p>
        </p:txBody>
      </p:sp>
      <p:sp>
        <p:nvSpPr>
          <p:cNvPr id="172" name="Numer slajdu"/>
          <p:cNvSpPr txBox="1"/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ierwszy model"/>
          <p:cNvSpPr txBox="1"/>
          <p:nvPr>
            <p:ph type="ctrTitle"/>
          </p:nvPr>
        </p:nvSpPr>
        <p:spPr>
          <a:xfrm>
            <a:off x="355600" y="825500"/>
            <a:ext cx="12293600" cy="1295400"/>
          </a:xfrm>
          <a:prstGeom prst="rect">
            <a:avLst/>
          </a:prstGeom>
        </p:spPr>
        <p:txBody>
          <a:bodyPr anchor="ctr"/>
          <a:lstStyle/>
          <a:p>
            <a:pPr lvl="2">
              <a:defRPr cap="none"/>
            </a:pPr>
            <a:r>
              <a:t>Pierwszy model</a:t>
            </a:r>
          </a:p>
        </p:txBody>
      </p:sp>
      <p:sp>
        <p:nvSpPr>
          <p:cNvPr id="175" name="Wejście:…"/>
          <p:cNvSpPr txBox="1"/>
          <p:nvPr>
            <p:ph type="subTitle" idx="1"/>
          </p:nvPr>
        </p:nvSpPr>
        <p:spPr>
          <a:xfrm>
            <a:off x="2305945" y="2857013"/>
            <a:ext cx="8392910" cy="6122374"/>
          </a:xfrm>
          <a:prstGeom prst="rect">
            <a:avLst/>
          </a:prstGeom>
        </p:spPr>
        <p:txBody>
          <a:bodyPr/>
          <a:lstStyle/>
          <a:p>
            <a:pPr algn="l">
              <a:defRPr sz="2700"/>
            </a:pPr>
            <a:r>
              <a:t>Wejście:  </a:t>
            </a:r>
          </a:p>
          <a:p>
            <a:pPr algn="l">
              <a:defRPr sz="2700"/>
            </a:pPr>
            <a:r>
              <a:t>Trening: (48384, 1, 64, 64) </a:t>
            </a:r>
          </a:p>
          <a:p>
            <a:pPr algn="l">
              <a:defRPr sz="2700"/>
            </a:pPr>
            <a:r>
              <a:t>Test: (12096, 1, 64, 64)</a:t>
            </a:r>
          </a:p>
          <a:p>
            <a:pPr algn="l">
              <a:defRPr sz="2700"/>
            </a:pPr>
          </a:p>
          <a:p>
            <a:pPr algn="l">
              <a:defRPr sz="2700"/>
            </a:pPr>
            <a:r>
              <a:t>Wyjście: </a:t>
            </a:r>
          </a:p>
          <a:p>
            <a:pPr algn="l">
              <a:defRPr sz="2700"/>
            </a:pPr>
            <a:r>
              <a:t>Trening: (48384, 6, 1)</a:t>
            </a:r>
          </a:p>
          <a:p>
            <a:pPr algn="l">
              <a:defRPr sz="2700"/>
            </a:pPr>
            <a:r>
              <a:t>Test: (12096, 6, 1)</a:t>
            </a:r>
          </a:p>
        </p:txBody>
      </p:sp>
      <p:pic>
        <p:nvPicPr>
          <p:cNvPr id="176" name="dice_plot.png" descr="dice_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5865" y="663256"/>
            <a:ext cx="3022010" cy="842708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Numer slajdu"/>
          <p:cNvSpPr txBox="1"/>
          <p:nvPr>
            <p:ph type="sldNum" sz="quarter" idx="2"/>
          </p:nvPr>
        </p:nvSpPr>
        <p:spPr>
          <a:xfrm>
            <a:off x="6381749" y="9270999"/>
            <a:ext cx="2286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8" name="Zrzut ekranu 2018-04-03 o 20.09.57.png" descr="Zrzut ekranu 2018-04-03 o 20.09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7666" y="5772150"/>
            <a:ext cx="1676401" cy="29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17D91A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17D91A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